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4"/>
    <a:srgbClr val="000066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/>
    <p:restoredTop sz="96327"/>
  </p:normalViewPr>
  <p:slideViewPr>
    <p:cSldViewPr snapToGrid="0" snapToObjects="1">
      <p:cViewPr varScale="1">
        <p:scale>
          <a:sx n="85" d="100"/>
          <a:sy n="85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296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4E78D00-C4D7-DEC4-F351-46A6B5FEE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7D66DCF-8C83-52AD-C1B0-1ED0CC7F3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64A80-AE82-9047-A881-D909DBA43241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DEB831-A5F7-E911-F03C-DC02976C74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DDF74C-0481-D5ED-5190-EAEE03C1B5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C915-91EF-B149-8FEF-CE012DA83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66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8DC1-BFA8-6F46-A7E3-328D663D21BA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44B93-29E2-904F-992E-E6BC5EAF01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33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8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19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82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37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70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93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10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93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57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9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E61BD-8889-1049-913E-6337AAF65ED9}" type="datetimeFigureOut">
              <a:rPr kumimoji="1" lang="ja-JP" altLang="en-US" smtClean="0"/>
              <a:t>2022/8/8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0F3E0-D02C-0B48-8F96-4A5A2C7898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6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png"/><Relationship Id="rId7" Type="http://schemas.openxmlformats.org/officeDocument/2006/relationships/image" Target="../media/image6.emf"/><Relationship Id="rId12" Type="http://schemas.openxmlformats.org/officeDocument/2006/relationships/image" Target="../media/image11.jpeg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D5DBAF6D-5C2F-9446-09B0-CCCBBA68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4" y="3445"/>
            <a:ext cx="9916688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0BD3841-7E21-CD5E-1E16-DABC519BA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2" t="20968" r="29412" b="64936"/>
          <a:stretch/>
        </p:blipFill>
        <p:spPr>
          <a:xfrm>
            <a:off x="1110532" y="127913"/>
            <a:ext cx="6030000" cy="1004143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8777C578-7B09-2628-B25E-EE6AF9368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181106"/>
            <a:ext cx="9563100" cy="52578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37A9825-F66D-81F7-A388-A05F8A85E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90"/>
          <a:stretch/>
        </p:blipFill>
        <p:spPr>
          <a:xfrm>
            <a:off x="7122661" y="57168"/>
            <a:ext cx="2611889" cy="101261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E3551045-1644-8F04-77B7-79A870BED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1" y="0"/>
            <a:ext cx="947940" cy="103402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EFE2DF-F10B-DA24-B7EB-19CEDCF4A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939" y="229131"/>
            <a:ext cx="821319" cy="45051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A5103831-23A0-5385-F059-048C39444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232" y="6469891"/>
            <a:ext cx="750726" cy="230992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5290AC7-862A-D046-133B-2DBFCE2D64A1}"/>
              </a:ext>
            </a:extLst>
          </p:cNvPr>
          <p:cNvSpPr txBox="1"/>
          <p:nvPr/>
        </p:nvSpPr>
        <p:spPr>
          <a:xfrm>
            <a:off x="5641171" y="1180706"/>
            <a:ext cx="4224528" cy="5108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レトルトカレーやとんがりコーンをつくっているようすを</a:t>
            </a:r>
            <a:endParaRPr lang="en-US" altLang="ja-JP" sz="12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見てわかったこと・かんそう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A5636F9-08A0-4CC5-2B6A-D7B3D273BEDB}"/>
              </a:ext>
            </a:extLst>
          </p:cNvPr>
          <p:cNvSpPr txBox="1"/>
          <p:nvPr/>
        </p:nvSpPr>
        <p:spPr>
          <a:xfrm>
            <a:off x="5678534" y="1437992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206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み</a:t>
            </a:r>
            <a:endParaRPr kumimoji="1" lang="ja-JP" altLang="en-US" sz="550" b="1"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2A647E4B-FB2A-EA82-3CBD-FE3709CDAA0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285" r="18285"/>
          <a:stretch/>
        </p:blipFill>
        <p:spPr>
          <a:xfrm>
            <a:off x="5194300" y="1121825"/>
            <a:ext cx="406570" cy="640967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88E34B6-BF35-388C-69C6-6570E129099A}"/>
              </a:ext>
            </a:extLst>
          </p:cNvPr>
          <p:cNvSpPr txBox="1"/>
          <p:nvPr/>
        </p:nvSpPr>
        <p:spPr>
          <a:xfrm>
            <a:off x="5641171" y="2753676"/>
            <a:ext cx="4224528" cy="233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206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静岡工場のエコな取り組みで、すごい！と感じたこと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E23A76F-03DD-B5D1-C8B0-31481BDAF287}"/>
              </a:ext>
            </a:extLst>
          </p:cNvPr>
          <p:cNvSpPr txBox="1"/>
          <p:nvPr/>
        </p:nvSpPr>
        <p:spPr>
          <a:xfrm>
            <a:off x="8537727" y="2725825"/>
            <a:ext cx="141064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F19694D3-EA0F-DA27-19AC-4A0E9D6BAD10}"/>
              </a:ext>
            </a:extLst>
          </p:cNvPr>
          <p:cNvSpPr txBox="1"/>
          <p:nvPr/>
        </p:nvSpPr>
        <p:spPr>
          <a:xfrm>
            <a:off x="8577600" y="2747344"/>
            <a:ext cx="6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60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8CD0C55D-8FA3-1035-7647-9354EFEBF44B}"/>
              </a:ext>
            </a:extLst>
          </p:cNvPr>
          <p:cNvSpPr txBox="1"/>
          <p:nvPr/>
        </p:nvSpPr>
        <p:spPr>
          <a:xfrm>
            <a:off x="5661622" y="2725825"/>
            <a:ext cx="25648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しずおか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2BB1D351-8769-AE59-1A6D-134404F06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285" r="18285"/>
          <a:stretch/>
        </p:blipFill>
        <p:spPr>
          <a:xfrm>
            <a:off x="5194300" y="2645769"/>
            <a:ext cx="406570" cy="640967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104221B-DFD1-8B69-DD37-52DF9C839F7D}"/>
              </a:ext>
            </a:extLst>
          </p:cNvPr>
          <p:cNvSpPr txBox="1"/>
          <p:nvPr/>
        </p:nvSpPr>
        <p:spPr>
          <a:xfrm>
            <a:off x="5641171" y="4263213"/>
            <a:ext cx="4224528" cy="787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自分たちができる、エコな取り組み（食品ロス削減）に</a:t>
            </a:r>
            <a:endParaRPr lang="en-US" altLang="ja-JP" sz="12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ついて考えたこと</a:t>
            </a:r>
          </a:p>
          <a:p>
            <a:pPr>
              <a:lnSpc>
                <a:spcPct val="150000"/>
              </a:lnSpc>
            </a:pPr>
            <a:endParaRPr lang="ja-JP" altLang="en-US" sz="120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71ECD7F-E0A8-84CB-817A-944C4D862E57}"/>
              </a:ext>
            </a:extLst>
          </p:cNvPr>
          <p:cNvSpPr txBox="1"/>
          <p:nvPr/>
        </p:nvSpPr>
        <p:spPr>
          <a:xfrm>
            <a:off x="6062322" y="4516028"/>
            <a:ext cx="211596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206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かんが</a:t>
            </a:r>
            <a:endParaRPr kumimoji="1" lang="ja-JP" altLang="en-US" sz="550" b="1"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AA52CE4-52E0-38AB-F5DF-4CF49522789E}"/>
              </a:ext>
            </a:extLst>
          </p:cNvPr>
          <p:cNvSpPr txBox="1"/>
          <p:nvPr/>
        </p:nvSpPr>
        <p:spPr>
          <a:xfrm>
            <a:off x="5679086" y="4237991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じ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E828E18-9758-F55F-DA0F-94D51254F7D9}"/>
              </a:ext>
            </a:extLst>
          </p:cNvPr>
          <p:cNvSpPr txBox="1"/>
          <p:nvPr/>
        </p:nvSpPr>
        <p:spPr>
          <a:xfrm>
            <a:off x="5788268" y="4237991"/>
            <a:ext cx="141064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ぶん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8995882-EE37-AD02-6E7C-24CFD01E708E}"/>
              </a:ext>
            </a:extLst>
          </p:cNvPr>
          <p:cNvSpPr txBox="1"/>
          <p:nvPr/>
        </p:nvSpPr>
        <p:spPr>
          <a:xfrm>
            <a:off x="7509298" y="4237991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と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7E4095A-6C27-A5D1-E498-D38FA54B8363}"/>
              </a:ext>
            </a:extLst>
          </p:cNvPr>
          <p:cNvSpPr txBox="1"/>
          <p:nvPr/>
        </p:nvSpPr>
        <p:spPr>
          <a:xfrm>
            <a:off x="8827168" y="4237991"/>
            <a:ext cx="282129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さくげん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83DC7E6E-D0C1-ED6E-7FD6-E5EFCDDE6C0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8285" r="18285"/>
          <a:stretch/>
        </p:blipFill>
        <p:spPr>
          <a:xfrm>
            <a:off x="5194300" y="4218189"/>
            <a:ext cx="406570" cy="640967"/>
          </a:xfrm>
          <a:prstGeom prst="rect">
            <a:avLst/>
          </a:prstGeom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C99B1E-D8AA-EE24-B199-1EE21B90CC8B}"/>
              </a:ext>
            </a:extLst>
          </p:cNvPr>
          <p:cNvSpPr txBox="1"/>
          <p:nvPr/>
        </p:nvSpPr>
        <p:spPr>
          <a:xfrm>
            <a:off x="206343" y="4764680"/>
            <a:ext cx="32095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400" b="1">
                <a:solidFill>
                  <a:srgbClr val="002060"/>
                </a:solidFill>
                <a:latin typeface="FOT-CezanneBokutoh Pro B" panose="02020600000000000000" pitchFamily="18" charset="-128"/>
                <a:ea typeface="FOT-CezanneBokutoh Pro B" panose="02020600000000000000" pitchFamily="18" charset="-128"/>
              </a:rPr>
              <a:t>工場の</a:t>
            </a:r>
            <a:r>
              <a:rPr lang="ja-JP" altLang="en-US" sz="1400" b="1">
                <a:solidFill>
                  <a:srgbClr val="009944"/>
                </a:solidFill>
                <a:latin typeface="FOT-CezanneBokutoh Pro B" panose="02020600000000000000" pitchFamily="18" charset="-128"/>
                <a:ea typeface="FOT-CezanneBokutoh Pro B" panose="02020600000000000000" pitchFamily="18" charset="-128"/>
              </a:rPr>
              <a:t>エコ</a:t>
            </a:r>
            <a:r>
              <a:rPr lang="ja-JP" altLang="en-US" sz="1400" b="1">
                <a:solidFill>
                  <a:srgbClr val="002060"/>
                </a:solidFill>
                <a:latin typeface="FOT-CezanneBokutoh Pro B" panose="02020600000000000000" pitchFamily="18" charset="-128"/>
                <a:ea typeface="FOT-CezanneBokutoh Pro B" panose="02020600000000000000" pitchFamily="18" charset="-128"/>
              </a:rPr>
              <a:t>な取り組み</a:t>
            </a:r>
            <a:endParaRPr lang="ja-JP" altLang="en-US" sz="1400" b="1">
              <a:latin typeface="FOT-CezanneBokutoh Pro B" panose="02020600000000000000" pitchFamily="18" charset="-128"/>
              <a:ea typeface="FOT-CezanneBokutoh Pro B" panose="02020600000000000000" pitchFamily="18" charset="-128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56A4B3AA-508C-9E2C-3D15-DED53B94C344}"/>
              </a:ext>
            </a:extLst>
          </p:cNvPr>
          <p:cNvSpPr txBox="1"/>
          <p:nvPr/>
        </p:nvSpPr>
        <p:spPr>
          <a:xfrm>
            <a:off x="326001" y="3047515"/>
            <a:ext cx="1904394" cy="19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工場に入るときのルールは</a:t>
            </a:r>
            <a:r>
              <a:rPr kumimoji="1" lang="en-US" altLang="ja-JP" sz="10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…</a:t>
            </a:r>
            <a:endParaRPr kumimoji="1" lang="ja-JP" altLang="en-US" sz="100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D5C3625B-3A50-5A04-8162-CC51092CA9D3}"/>
              </a:ext>
            </a:extLst>
          </p:cNvPr>
          <p:cNvSpPr txBox="1"/>
          <p:nvPr/>
        </p:nvSpPr>
        <p:spPr>
          <a:xfrm>
            <a:off x="305183" y="3016775"/>
            <a:ext cx="320602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こうじょう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783E47C-7220-0884-D7AA-C29082A37A73}"/>
              </a:ext>
            </a:extLst>
          </p:cNvPr>
          <p:cNvSpPr txBox="1"/>
          <p:nvPr/>
        </p:nvSpPr>
        <p:spPr>
          <a:xfrm>
            <a:off x="697049" y="3016775"/>
            <a:ext cx="12824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はい</a:t>
            </a:r>
          </a:p>
        </p:txBody>
      </p:sp>
      <p:pic>
        <p:nvPicPr>
          <p:cNvPr id="98" name="図 97">
            <a:extLst>
              <a:ext uri="{FF2B5EF4-FFF2-40B4-BE49-F238E27FC236}">
                <a16:creationId xmlns:a16="http://schemas.microsoft.com/office/drawing/2014/main" id="{CB374B12-96D7-48F7-8554-B1D8B6BF7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32138" y="2193499"/>
            <a:ext cx="410821" cy="672651"/>
          </a:xfrm>
          <a:prstGeom prst="rect">
            <a:avLst/>
          </a:prstGeom>
        </p:spPr>
      </p:pic>
      <p:cxnSp>
        <p:nvCxnSpPr>
          <p:cNvPr id="108" name="直線コネクタ 107">
            <a:extLst>
              <a:ext uri="{FF2B5EF4-FFF2-40B4-BE49-F238E27FC236}">
                <a16:creationId xmlns:a16="http://schemas.microsoft.com/office/drawing/2014/main" id="{64E65894-2FF7-0E2D-3F8B-913951D1A1CE}"/>
              </a:ext>
            </a:extLst>
          </p:cNvPr>
          <p:cNvCxnSpPr>
            <a:cxnSpLocks/>
          </p:cNvCxnSpPr>
          <p:nvPr/>
        </p:nvCxnSpPr>
        <p:spPr>
          <a:xfrm>
            <a:off x="318193" y="2952345"/>
            <a:ext cx="4527012" cy="0"/>
          </a:xfrm>
          <a:prstGeom prst="line">
            <a:avLst/>
          </a:prstGeom>
          <a:ln w="19050" cap="rnd">
            <a:solidFill>
              <a:srgbClr val="000066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4C8B90C6-7FB1-9941-F00C-B71ADA2D81AA}"/>
              </a:ext>
            </a:extLst>
          </p:cNvPr>
          <p:cNvSpPr txBox="1"/>
          <p:nvPr/>
        </p:nvSpPr>
        <p:spPr>
          <a:xfrm>
            <a:off x="2109001" y="3100014"/>
            <a:ext cx="207749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①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｢</a:t>
            </a:r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バーサフィットキャップ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｣</a:t>
            </a:r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を装着する</a:t>
            </a:r>
          </a:p>
        </p:txBody>
      </p:sp>
      <p:sp>
        <p:nvSpPr>
          <p:cNvPr id="115" name="角丸四角形 114">
            <a:extLst>
              <a:ext uri="{FF2B5EF4-FFF2-40B4-BE49-F238E27FC236}">
                <a16:creationId xmlns:a16="http://schemas.microsoft.com/office/drawing/2014/main" id="{27FD8676-3161-D2E9-BD51-46AD39F8B4CB}"/>
              </a:ext>
            </a:extLst>
          </p:cNvPr>
          <p:cNvSpPr/>
          <p:nvPr/>
        </p:nvSpPr>
        <p:spPr>
          <a:xfrm>
            <a:off x="2109001" y="3267184"/>
            <a:ext cx="2736204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73B8CA65-A1AF-DF6C-BD8F-32E4692A5743}"/>
              </a:ext>
            </a:extLst>
          </p:cNvPr>
          <p:cNvSpPr txBox="1"/>
          <p:nvPr/>
        </p:nvSpPr>
        <p:spPr>
          <a:xfrm>
            <a:off x="2163398" y="3355686"/>
            <a:ext cx="179536" cy="11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理由</a:t>
            </a:r>
            <a:r>
              <a:rPr kumimoji="1" lang="en-US" altLang="ja-JP" sz="6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: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B2ACC26-B30D-BDE1-A4D6-7188F5F11438}"/>
              </a:ext>
            </a:extLst>
          </p:cNvPr>
          <p:cNvSpPr txBox="1"/>
          <p:nvPr/>
        </p:nvSpPr>
        <p:spPr>
          <a:xfrm>
            <a:off x="2109001" y="3612652"/>
            <a:ext cx="12695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②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｢</a:t>
            </a:r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エアシャワー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｣</a:t>
            </a:r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を通る</a:t>
            </a:r>
          </a:p>
        </p:txBody>
      </p:sp>
      <p:sp>
        <p:nvSpPr>
          <p:cNvPr id="120" name="角丸四角形 119">
            <a:extLst>
              <a:ext uri="{FF2B5EF4-FFF2-40B4-BE49-F238E27FC236}">
                <a16:creationId xmlns:a16="http://schemas.microsoft.com/office/drawing/2014/main" id="{89304D1D-0E65-A7D2-AA0D-255906407561}"/>
              </a:ext>
            </a:extLst>
          </p:cNvPr>
          <p:cNvSpPr/>
          <p:nvPr/>
        </p:nvSpPr>
        <p:spPr>
          <a:xfrm>
            <a:off x="2109001" y="3779822"/>
            <a:ext cx="2736204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2F73FAD-8498-1F55-7243-B64ABD96C5DB}"/>
              </a:ext>
            </a:extLst>
          </p:cNvPr>
          <p:cNvSpPr txBox="1"/>
          <p:nvPr/>
        </p:nvSpPr>
        <p:spPr>
          <a:xfrm>
            <a:off x="2109001" y="4153320"/>
            <a:ext cx="276998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③制服全体に「ミニ掃除機（トルミング）」をかける</a:t>
            </a:r>
          </a:p>
        </p:txBody>
      </p:sp>
      <p:sp>
        <p:nvSpPr>
          <p:cNvPr id="124" name="角丸四角形 123">
            <a:extLst>
              <a:ext uri="{FF2B5EF4-FFF2-40B4-BE49-F238E27FC236}">
                <a16:creationId xmlns:a16="http://schemas.microsoft.com/office/drawing/2014/main" id="{328DDC3F-66FB-D9DF-B56D-3A9EDA29A5A8}"/>
              </a:ext>
            </a:extLst>
          </p:cNvPr>
          <p:cNvSpPr/>
          <p:nvPr/>
        </p:nvSpPr>
        <p:spPr>
          <a:xfrm>
            <a:off x="2109001" y="4320489"/>
            <a:ext cx="2736204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E61AAD64-4B40-5E16-0F78-B4F9059A3757}"/>
              </a:ext>
            </a:extLst>
          </p:cNvPr>
          <p:cNvSpPr txBox="1"/>
          <p:nvPr/>
        </p:nvSpPr>
        <p:spPr>
          <a:xfrm>
            <a:off x="2160347" y="3326479"/>
            <a:ext cx="15388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りゆう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63EE0BE-35B3-2C29-90E0-ED307943E5BC}"/>
              </a:ext>
            </a:extLst>
          </p:cNvPr>
          <p:cNvSpPr txBox="1"/>
          <p:nvPr/>
        </p:nvSpPr>
        <p:spPr>
          <a:xfrm>
            <a:off x="3137950" y="3564558"/>
            <a:ext cx="102592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とお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B19438E-DA8F-C7FB-D807-531B1016C3B3}"/>
              </a:ext>
            </a:extLst>
          </p:cNvPr>
          <p:cNvSpPr txBox="1"/>
          <p:nvPr/>
        </p:nvSpPr>
        <p:spPr>
          <a:xfrm>
            <a:off x="2163398" y="3870426"/>
            <a:ext cx="179536" cy="11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理由</a:t>
            </a:r>
            <a:r>
              <a:rPr kumimoji="1" lang="en-US" altLang="ja-JP" sz="6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: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53AAE6E-EB98-CFEF-45C8-0D5C338EAF58}"/>
              </a:ext>
            </a:extLst>
          </p:cNvPr>
          <p:cNvSpPr txBox="1"/>
          <p:nvPr/>
        </p:nvSpPr>
        <p:spPr>
          <a:xfrm>
            <a:off x="2160347" y="3841219"/>
            <a:ext cx="15388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りゆう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69645A5A-8897-7C5B-772A-42B3349A833C}"/>
              </a:ext>
            </a:extLst>
          </p:cNvPr>
          <p:cNvSpPr txBox="1"/>
          <p:nvPr/>
        </p:nvSpPr>
        <p:spPr>
          <a:xfrm>
            <a:off x="2163398" y="4416584"/>
            <a:ext cx="179536" cy="1168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理由</a:t>
            </a:r>
            <a:r>
              <a:rPr kumimoji="1" lang="en-US" altLang="ja-JP" sz="6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: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723C6D29-1229-58C0-ECC9-FD51879CA93D}"/>
              </a:ext>
            </a:extLst>
          </p:cNvPr>
          <p:cNvSpPr txBox="1"/>
          <p:nvPr/>
        </p:nvSpPr>
        <p:spPr>
          <a:xfrm>
            <a:off x="2160347" y="4387377"/>
            <a:ext cx="15388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りゆう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92EFF4F1-7D8B-CBD7-844F-7A46C1A3C806}"/>
              </a:ext>
            </a:extLst>
          </p:cNvPr>
          <p:cNvSpPr txBox="1"/>
          <p:nvPr/>
        </p:nvSpPr>
        <p:spPr>
          <a:xfrm>
            <a:off x="3693866" y="3050076"/>
            <a:ext cx="256480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そうちゃく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72307094-835F-6350-154F-A08E9DF3F814}"/>
              </a:ext>
            </a:extLst>
          </p:cNvPr>
          <p:cNvSpPr txBox="1"/>
          <p:nvPr/>
        </p:nvSpPr>
        <p:spPr>
          <a:xfrm>
            <a:off x="3189246" y="4102646"/>
            <a:ext cx="205184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そうじき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77F3521-F32A-4540-A854-3DDDACF213FF}"/>
              </a:ext>
            </a:extLst>
          </p:cNvPr>
          <p:cNvSpPr txBox="1"/>
          <p:nvPr/>
        </p:nvSpPr>
        <p:spPr>
          <a:xfrm>
            <a:off x="2235401" y="4102646"/>
            <a:ext cx="410369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せいふくぜんたい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EAEB69E-20CD-6F5D-5E84-BA2CF12A3A4B}"/>
              </a:ext>
            </a:extLst>
          </p:cNvPr>
          <p:cNvSpPr txBox="1"/>
          <p:nvPr/>
        </p:nvSpPr>
        <p:spPr>
          <a:xfrm>
            <a:off x="318189" y="5110974"/>
            <a:ext cx="207749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再生可能エネルギーを活用するために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…</a:t>
            </a:r>
            <a:endParaRPr kumimoji="1" lang="ja-JP" altLang="en-US" sz="9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7D8039D-5918-4C34-FBF5-5A5CA94D77A8}"/>
              </a:ext>
            </a:extLst>
          </p:cNvPr>
          <p:cNvSpPr txBox="1"/>
          <p:nvPr/>
        </p:nvSpPr>
        <p:spPr>
          <a:xfrm>
            <a:off x="322289" y="5061749"/>
            <a:ext cx="22281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さい</a:t>
            </a:r>
            <a:r>
              <a:rPr kumimoji="1" lang="en-US" altLang="ja-JP" sz="4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 </a:t>
            </a:r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せい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ABA8DA4C-56AE-F88E-E452-2F2E2950F7D5}"/>
              </a:ext>
            </a:extLst>
          </p:cNvPr>
          <p:cNvSpPr txBox="1"/>
          <p:nvPr/>
        </p:nvSpPr>
        <p:spPr>
          <a:xfrm>
            <a:off x="574830" y="5061749"/>
            <a:ext cx="205184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　のう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1E0C57C-D841-2465-F90F-886F366CF2D7}"/>
              </a:ext>
            </a:extLst>
          </p:cNvPr>
          <p:cNvSpPr txBox="1"/>
          <p:nvPr/>
        </p:nvSpPr>
        <p:spPr>
          <a:xfrm>
            <a:off x="1476927" y="5061749"/>
            <a:ext cx="205184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かつよう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59BEC7F9-3D8F-B049-C308-F5B10A772B11}"/>
              </a:ext>
            </a:extLst>
          </p:cNvPr>
          <p:cNvSpPr txBox="1"/>
          <p:nvPr/>
        </p:nvSpPr>
        <p:spPr>
          <a:xfrm>
            <a:off x="326001" y="5282423"/>
            <a:ext cx="1904394" cy="233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太陽光パネルを</a:t>
            </a:r>
          </a:p>
        </p:txBody>
      </p:sp>
      <p:sp>
        <p:nvSpPr>
          <p:cNvPr id="136" name="角丸四角形 135">
            <a:extLst>
              <a:ext uri="{FF2B5EF4-FFF2-40B4-BE49-F238E27FC236}">
                <a16:creationId xmlns:a16="http://schemas.microsoft.com/office/drawing/2014/main" id="{A5896E16-8D3F-3AEB-6CBD-3506D48A2DE4}"/>
              </a:ext>
            </a:extLst>
          </p:cNvPr>
          <p:cNvSpPr/>
          <p:nvPr/>
        </p:nvSpPr>
        <p:spPr>
          <a:xfrm>
            <a:off x="326001" y="5611896"/>
            <a:ext cx="1229385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E9D4A867-CCF3-13E4-5E77-4209115BAAF1}"/>
              </a:ext>
            </a:extLst>
          </p:cNvPr>
          <p:cNvSpPr txBox="1"/>
          <p:nvPr/>
        </p:nvSpPr>
        <p:spPr>
          <a:xfrm>
            <a:off x="1603031" y="5699235"/>
            <a:ext cx="1229385" cy="19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枚設置！！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D38F5E88-CD43-0C4A-433C-35698E5DBAB8}"/>
              </a:ext>
            </a:extLst>
          </p:cNvPr>
          <p:cNvSpPr txBox="1"/>
          <p:nvPr/>
        </p:nvSpPr>
        <p:spPr>
          <a:xfrm>
            <a:off x="353940" y="5278106"/>
            <a:ext cx="250068" cy="69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たい</a:t>
            </a:r>
            <a:r>
              <a:rPr kumimoji="1" lang="en-US" altLang="ja-JP" sz="45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 </a:t>
            </a:r>
            <a:r>
              <a:rPr kumimoji="1" lang="ja-JP" altLang="en-US" sz="4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よう</a:t>
            </a: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3EC02DC9-E0CA-A494-06B4-95D125D817FB}"/>
              </a:ext>
            </a:extLst>
          </p:cNvPr>
          <p:cNvSpPr txBox="1"/>
          <p:nvPr/>
        </p:nvSpPr>
        <p:spPr>
          <a:xfrm>
            <a:off x="641325" y="5278106"/>
            <a:ext cx="115416" cy="69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</a:t>
            </a:r>
          </a:p>
        </p:txBody>
      </p:sp>
      <p:sp>
        <p:nvSpPr>
          <p:cNvPr id="141" name="角丸四角形 140">
            <a:extLst>
              <a:ext uri="{FF2B5EF4-FFF2-40B4-BE49-F238E27FC236}">
                <a16:creationId xmlns:a16="http://schemas.microsoft.com/office/drawing/2014/main" id="{3543F9B7-0F92-D868-66E1-B8CA73B26282}"/>
              </a:ext>
            </a:extLst>
          </p:cNvPr>
          <p:cNvSpPr/>
          <p:nvPr/>
        </p:nvSpPr>
        <p:spPr>
          <a:xfrm>
            <a:off x="3995429" y="5099925"/>
            <a:ext cx="575753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715EA334-3267-BA84-B8B1-B6C81A8D9DE7}"/>
              </a:ext>
            </a:extLst>
          </p:cNvPr>
          <p:cNvSpPr txBox="1"/>
          <p:nvPr/>
        </p:nvSpPr>
        <p:spPr>
          <a:xfrm>
            <a:off x="4636264" y="5185993"/>
            <a:ext cx="137116" cy="19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000" b="1" dirty="0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%</a:t>
            </a:r>
            <a:endParaRPr kumimoji="1" lang="ja-JP" altLang="en-US" sz="1000" b="1">
              <a:solidFill>
                <a:srgbClr val="FF0000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E9A7FE5-C02C-8A1D-6883-20833287E9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11971" y="5688425"/>
            <a:ext cx="889442" cy="399001"/>
          </a:xfrm>
          <a:prstGeom prst="rect">
            <a:avLst/>
          </a:prstGeom>
        </p:spPr>
      </p:pic>
      <p:sp>
        <p:nvSpPr>
          <p:cNvPr id="143" name="角丸四角形 142">
            <a:extLst>
              <a:ext uri="{FF2B5EF4-FFF2-40B4-BE49-F238E27FC236}">
                <a16:creationId xmlns:a16="http://schemas.microsoft.com/office/drawing/2014/main" id="{62D5D3F1-B49A-5605-40F6-ABFF5DAC0CDF}"/>
              </a:ext>
            </a:extLst>
          </p:cNvPr>
          <p:cNvSpPr/>
          <p:nvPr/>
        </p:nvSpPr>
        <p:spPr>
          <a:xfrm>
            <a:off x="3610074" y="5734558"/>
            <a:ext cx="961108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694E8453-B4C3-77C8-EC10-9AD35C791DBB}"/>
              </a:ext>
            </a:extLst>
          </p:cNvPr>
          <p:cNvSpPr txBox="1"/>
          <p:nvPr/>
        </p:nvSpPr>
        <p:spPr>
          <a:xfrm>
            <a:off x="4636264" y="5812669"/>
            <a:ext cx="256480" cy="1948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に！</a:t>
            </a: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53F8BF6F-C5A6-C5D6-BFC0-D719F703E704}"/>
              </a:ext>
            </a:extLst>
          </p:cNvPr>
          <p:cNvSpPr txBox="1"/>
          <p:nvPr/>
        </p:nvSpPr>
        <p:spPr>
          <a:xfrm>
            <a:off x="3078439" y="5096526"/>
            <a:ext cx="80791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工場の</a:t>
            </a:r>
            <a:endParaRPr kumimoji="1" lang="en-US" altLang="ja-JP" sz="9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  <a:p>
            <a:r>
              <a:rPr kumimoji="1" lang="ja-JP" altLang="en-US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リサイクル率は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B47E1EE0-9809-0CBC-B414-207F8825A922}"/>
              </a:ext>
            </a:extLst>
          </p:cNvPr>
          <p:cNvSpPr txBox="1"/>
          <p:nvPr/>
        </p:nvSpPr>
        <p:spPr>
          <a:xfrm>
            <a:off x="3077014" y="5047301"/>
            <a:ext cx="256480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こうじょう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2152E4A0-3A8F-5615-5772-F64EA390DA3B}"/>
              </a:ext>
            </a:extLst>
          </p:cNvPr>
          <p:cNvSpPr txBox="1"/>
          <p:nvPr/>
        </p:nvSpPr>
        <p:spPr>
          <a:xfrm>
            <a:off x="3660013" y="5173470"/>
            <a:ext cx="102592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りつ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C7E91D49-D560-E41E-D0B2-44650E1BDC9A}"/>
              </a:ext>
            </a:extLst>
          </p:cNvPr>
          <p:cNvSpPr txBox="1"/>
          <p:nvPr/>
        </p:nvSpPr>
        <p:spPr>
          <a:xfrm>
            <a:off x="1331569" y="4707548"/>
            <a:ext cx="6412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と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CAB1F85-431E-617D-1154-F1DD9EE3AEFE}"/>
              </a:ext>
            </a:extLst>
          </p:cNvPr>
          <p:cNvSpPr txBox="1"/>
          <p:nvPr/>
        </p:nvSpPr>
        <p:spPr>
          <a:xfrm>
            <a:off x="1679354" y="4707548"/>
            <a:ext cx="6412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く</a:t>
            </a: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69582199-936E-7B01-4681-A6E0AA73938C}"/>
              </a:ext>
            </a:extLst>
          </p:cNvPr>
          <p:cNvSpPr txBox="1"/>
          <p:nvPr/>
        </p:nvSpPr>
        <p:spPr>
          <a:xfrm>
            <a:off x="233514" y="4707548"/>
            <a:ext cx="32060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こうじょう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2FDE4FD7-C8BC-6098-FAD9-1ED45A7BAA02}"/>
              </a:ext>
            </a:extLst>
          </p:cNvPr>
          <p:cNvSpPr txBox="1"/>
          <p:nvPr/>
        </p:nvSpPr>
        <p:spPr>
          <a:xfrm>
            <a:off x="2571973" y="5483610"/>
            <a:ext cx="2308324" cy="1880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たとえば製品にならないとんがりコーンは</a:t>
            </a:r>
            <a:r>
              <a:rPr kumimoji="1" lang="en-US" altLang="ja-JP" sz="9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…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D0745164-570C-B650-FAF1-B0661868E817}"/>
              </a:ext>
            </a:extLst>
          </p:cNvPr>
          <p:cNvSpPr txBox="1"/>
          <p:nvPr/>
        </p:nvSpPr>
        <p:spPr>
          <a:xfrm>
            <a:off x="1613222" y="5690152"/>
            <a:ext cx="102592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まい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4F8A086E-F1D9-8BEC-36EF-84F337560D9F}"/>
              </a:ext>
            </a:extLst>
          </p:cNvPr>
          <p:cNvSpPr txBox="1"/>
          <p:nvPr/>
        </p:nvSpPr>
        <p:spPr>
          <a:xfrm>
            <a:off x="1767897" y="5690152"/>
            <a:ext cx="15388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せっち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976C3812-2014-F659-D0FB-1D2892CEAAE4}"/>
              </a:ext>
            </a:extLst>
          </p:cNvPr>
          <p:cNvSpPr txBox="1"/>
          <p:nvPr/>
        </p:nvSpPr>
        <p:spPr>
          <a:xfrm>
            <a:off x="3030158" y="5469276"/>
            <a:ext cx="205184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4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せいひん</a:t>
            </a: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5B08F239-78B0-2FE9-5D61-3BFE9D08197C}"/>
              </a:ext>
            </a:extLst>
          </p:cNvPr>
          <p:cNvSpPr/>
          <p:nvPr/>
        </p:nvSpPr>
        <p:spPr>
          <a:xfrm>
            <a:off x="3427424" y="5819742"/>
            <a:ext cx="125907" cy="62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A207CBC-F840-4A6E-F988-827AB16C5F77}"/>
              </a:ext>
            </a:extLst>
          </p:cNvPr>
          <p:cNvSpPr txBox="1"/>
          <p:nvPr/>
        </p:nvSpPr>
        <p:spPr>
          <a:xfrm>
            <a:off x="2597857" y="2108184"/>
            <a:ext cx="2413813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専用の釜でつくるレトルトカレーは</a:t>
            </a:r>
            <a:r>
              <a:rPr kumimoji="1" lang="en-US" altLang="ja-JP" sz="10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…</a:t>
            </a:r>
            <a:endParaRPr kumimoji="1" lang="ja-JP" altLang="en-US" sz="10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EA10E55-6E00-FB5E-75E7-C3FBFCC624B6}"/>
              </a:ext>
            </a:extLst>
          </p:cNvPr>
          <p:cNvSpPr txBox="1"/>
          <p:nvPr/>
        </p:nvSpPr>
        <p:spPr>
          <a:xfrm>
            <a:off x="2688779" y="2128524"/>
            <a:ext cx="25648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せんよう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6261A1C-DB97-87C7-BD18-2C984D21B0EC}"/>
              </a:ext>
            </a:extLst>
          </p:cNvPr>
          <p:cNvSpPr txBox="1"/>
          <p:nvPr/>
        </p:nvSpPr>
        <p:spPr>
          <a:xfrm>
            <a:off x="3066693" y="2129545"/>
            <a:ext cx="12824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5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かま</a:t>
            </a:r>
          </a:p>
        </p:txBody>
      </p:sp>
      <p:sp>
        <p:nvSpPr>
          <p:cNvPr id="102" name="角丸四角形 101">
            <a:extLst>
              <a:ext uri="{FF2B5EF4-FFF2-40B4-BE49-F238E27FC236}">
                <a16:creationId xmlns:a16="http://schemas.microsoft.com/office/drawing/2014/main" id="{BE4CD20D-B49E-5161-8353-B6ECB12623D6}"/>
              </a:ext>
            </a:extLst>
          </p:cNvPr>
          <p:cNvSpPr/>
          <p:nvPr/>
        </p:nvSpPr>
        <p:spPr>
          <a:xfrm>
            <a:off x="2704259" y="2392608"/>
            <a:ext cx="1227600" cy="273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08F31A74-7ED7-8D3F-7012-A898681FF2B2}"/>
              </a:ext>
            </a:extLst>
          </p:cNvPr>
          <p:cNvSpPr txBox="1"/>
          <p:nvPr/>
        </p:nvSpPr>
        <p:spPr>
          <a:xfrm>
            <a:off x="3981289" y="2468459"/>
            <a:ext cx="374219" cy="19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食</a:t>
            </a:r>
            <a:r>
              <a:rPr kumimoji="1" lang="en-US" altLang="ja-JP" sz="1000" b="1" dirty="0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/</a:t>
            </a:r>
            <a:r>
              <a:rPr kumimoji="1" lang="ja-JP" altLang="en-US" sz="10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日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7B19D21-6498-D0E8-1239-5857E3C54235}"/>
              </a:ext>
            </a:extLst>
          </p:cNvPr>
          <p:cNvSpPr txBox="1"/>
          <p:nvPr/>
        </p:nvSpPr>
        <p:spPr>
          <a:xfrm>
            <a:off x="221831" y="2111706"/>
            <a:ext cx="1231077" cy="748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ハウス食品</a:t>
            </a:r>
            <a:endParaRPr kumimoji="1" lang="en-US" altLang="ja-JP" sz="10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「静岡工場」で</a:t>
            </a:r>
            <a:endParaRPr kumimoji="1" lang="en-US" altLang="ja-JP" sz="1000" b="1" dirty="0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製造されるのは</a:t>
            </a:r>
            <a:r>
              <a:rPr kumimoji="1" lang="en-US" altLang="ja-JP" sz="10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…</a:t>
            </a:r>
            <a:endParaRPr kumimoji="1" lang="ja-JP" altLang="en-US" sz="100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4D0781EC-F738-CD49-F468-3BFEF03578F4}"/>
              </a:ext>
            </a:extLst>
          </p:cNvPr>
          <p:cNvSpPr txBox="1"/>
          <p:nvPr/>
        </p:nvSpPr>
        <p:spPr>
          <a:xfrm>
            <a:off x="3972663" y="2456954"/>
            <a:ext cx="153888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4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しょく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8B7FEF7-D54D-5CB1-CF6E-C2EDDB5B70BA}"/>
              </a:ext>
            </a:extLst>
          </p:cNvPr>
          <p:cNvSpPr txBox="1"/>
          <p:nvPr/>
        </p:nvSpPr>
        <p:spPr>
          <a:xfrm>
            <a:off x="659961" y="2128524"/>
            <a:ext cx="32795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しょくひん</a:t>
            </a: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DBC83355-9BAE-DBEA-9ECE-A9DD7C94E038}"/>
              </a:ext>
            </a:extLst>
          </p:cNvPr>
          <p:cNvSpPr txBox="1"/>
          <p:nvPr/>
        </p:nvSpPr>
        <p:spPr>
          <a:xfrm>
            <a:off x="4195801" y="2456954"/>
            <a:ext cx="102592" cy="615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400" b="1" dirty="0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にち</a:t>
            </a: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929EF888-0DF8-3D7A-B13F-50250E17CAA6}"/>
              </a:ext>
            </a:extLst>
          </p:cNvPr>
          <p:cNvSpPr/>
          <p:nvPr/>
        </p:nvSpPr>
        <p:spPr>
          <a:xfrm>
            <a:off x="318190" y="6009329"/>
            <a:ext cx="1966748" cy="324998"/>
          </a:xfrm>
          <a:prstGeom prst="roundRect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C30FAC5-5138-4CFD-E798-0465784DE6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5353" y="6121242"/>
            <a:ext cx="2281251" cy="232128"/>
          </a:xfrm>
          <a:prstGeom prst="rect">
            <a:avLst/>
          </a:prstGeom>
        </p:spPr>
      </p:pic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4A712266-3217-9F90-229C-58CF52A6C1A6}"/>
              </a:ext>
            </a:extLst>
          </p:cNvPr>
          <p:cNvSpPr txBox="1"/>
          <p:nvPr/>
        </p:nvSpPr>
        <p:spPr>
          <a:xfrm>
            <a:off x="2696749" y="6173896"/>
            <a:ext cx="2064668" cy="1363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7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食品ロス削減のために変身させて利用しているよ！</a:t>
            </a:r>
            <a:endParaRPr lang="ja-JP" altLang="en-US" sz="700" b="1" dirty="0">
              <a:solidFill>
                <a:srgbClr val="FF0000"/>
              </a:solidFill>
              <a:highlight>
                <a:srgbClr val="FFFF00"/>
              </a:highlight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17324C2D-D2D4-783C-C1D2-2D4FDBBF5F86}"/>
              </a:ext>
            </a:extLst>
          </p:cNvPr>
          <p:cNvSpPr txBox="1"/>
          <p:nvPr/>
        </p:nvSpPr>
        <p:spPr>
          <a:xfrm>
            <a:off x="2675789" y="6150616"/>
            <a:ext cx="224420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 dirty="0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しょくひん</a:t>
            </a: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DE204F5D-C9E6-1812-40C3-A24F893D787F}"/>
              </a:ext>
            </a:extLst>
          </p:cNvPr>
          <p:cNvSpPr txBox="1"/>
          <p:nvPr/>
        </p:nvSpPr>
        <p:spPr>
          <a:xfrm>
            <a:off x="3048244" y="6150616"/>
            <a:ext cx="179536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さくげん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B354B8D0-430F-5694-DFAF-7D114971CCC2}"/>
              </a:ext>
            </a:extLst>
          </p:cNvPr>
          <p:cNvSpPr txBox="1"/>
          <p:nvPr/>
        </p:nvSpPr>
        <p:spPr>
          <a:xfrm>
            <a:off x="3579741" y="6150616"/>
            <a:ext cx="179536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へんしん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EE4E4DD-DABA-9D0C-CB78-3BFC959B7685}"/>
              </a:ext>
            </a:extLst>
          </p:cNvPr>
          <p:cNvSpPr txBox="1"/>
          <p:nvPr/>
        </p:nvSpPr>
        <p:spPr>
          <a:xfrm>
            <a:off x="4053234" y="6150616"/>
            <a:ext cx="134652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りよう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022CC848-459A-6FEC-0D77-65C90F17EB77}"/>
              </a:ext>
            </a:extLst>
          </p:cNvPr>
          <p:cNvSpPr txBox="1"/>
          <p:nvPr/>
        </p:nvSpPr>
        <p:spPr>
          <a:xfrm>
            <a:off x="394438" y="2364538"/>
            <a:ext cx="61592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しずおかこうじょう</a:t>
            </a:r>
          </a:p>
        </p:txBody>
      </p:sp>
      <p:sp>
        <p:nvSpPr>
          <p:cNvPr id="25" name="三角形 24">
            <a:extLst>
              <a:ext uri="{FF2B5EF4-FFF2-40B4-BE49-F238E27FC236}">
                <a16:creationId xmlns:a16="http://schemas.microsoft.com/office/drawing/2014/main" id="{313EC245-1B51-1272-68B2-FBC9D2EC8808}"/>
              </a:ext>
            </a:extLst>
          </p:cNvPr>
          <p:cNvSpPr/>
          <p:nvPr/>
        </p:nvSpPr>
        <p:spPr>
          <a:xfrm>
            <a:off x="859451" y="5957467"/>
            <a:ext cx="150908" cy="127389"/>
          </a:xfrm>
          <a:prstGeom prst="triangle">
            <a:avLst/>
          </a:prstGeom>
          <a:solidFill>
            <a:srgbClr val="00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710352A4-8E5D-2052-3EB0-A920F28F68A6}"/>
              </a:ext>
            </a:extLst>
          </p:cNvPr>
          <p:cNvSpPr txBox="1"/>
          <p:nvPr/>
        </p:nvSpPr>
        <p:spPr>
          <a:xfrm>
            <a:off x="356646" y="6097087"/>
            <a:ext cx="1949252" cy="155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工場のエネルギーとしてつかっているよ！</a:t>
            </a:r>
            <a:endParaRPr lang="ja-JP" altLang="en-US" sz="800" b="1" dirty="0">
              <a:solidFill>
                <a:schemeClr val="bg1"/>
              </a:solidFill>
              <a:highlight>
                <a:srgbClr val="FFFF00"/>
              </a:highlight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DE98F9A9-B0B8-3906-25E4-0AD97367894E}"/>
              </a:ext>
            </a:extLst>
          </p:cNvPr>
          <p:cNvSpPr txBox="1"/>
          <p:nvPr/>
        </p:nvSpPr>
        <p:spPr>
          <a:xfrm>
            <a:off x="354984" y="6077900"/>
            <a:ext cx="224420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こうじょう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FFED515E-97C0-90A9-6D6B-F5417C11C266}"/>
              </a:ext>
            </a:extLst>
          </p:cNvPr>
          <p:cNvSpPr txBox="1"/>
          <p:nvPr/>
        </p:nvSpPr>
        <p:spPr>
          <a:xfrm>
            <a:off x="318189" y="2587641"/>
            <a:ext cx="25648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せいぞう</a:t>
            </a: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57C43B32-CEBE-4C19-8394-70A23ADD83E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345448" y="2162495"/>
            <a:ext cx="576332" cy="751736"/>
          </a:xfrm>
          <a:prstGeom prst="rect">
            <a:avLst/>
          </a:prstGeom>
        </p:spPr>
      </p:pic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6354698-529E-6760-88CA-62CE222B7D5F}"/>
              </a:ext>
            </a:extLst>
          </p:cNvPr>
          <p:cNvSpPr txBox="1"/>
          <p:nvPr/>
        </p:nvSpPr>
        <p:spPr>
          <a:xfrm>
            <a:off x="2364514" y="2712730"/>
            <a:ext cx="205184" cy="155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8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など</a:t>
            </a: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1AB80084-F878-545D-AD5B-B46C678F52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5312" y="3335672"/>
            <a:ext cx="472867" cy="1190344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5895F5F-5E47-BE4B-9425-3C35DDAA972E}"/>
              </a:ext>
            </a:extLst>
          </p:cNvPr>
          <p:cNvSpPr txBox="1"/>
          <p:nvPr/>
        </p:nvSpPr>
        <p:spPr>
          <a:xfrm>
            <a:off x="1533594" y="3438561"/>
            <a:ext cx="600164" cy="1227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9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厳しい管理を</a:t>
            </a:r>
            <a:br>
              <a:rPr kumimoji="1" lang="ja-JP" altLang="en-US" sz="9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</a:br>
            <a:r>
              <a:rPr kumimoji="1" lang="ja-JP" altLang="en-US" sz="90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徹底しているよ！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4F59B36-896B-EDBC-8BC6-C4E2ECC3BC39}"/>
              </a:ext>
            </a:extLst>
          </p:cNvPr>
          <p:cNvSpPr txBox="1"/>
          <p:nvPr/>
        </p:nvSpPr>
        <p:spPr>
          <a:xfrm>
            <a:off x="1753165" y="3510268"/>
            <a:ext cx="53861" cy="193964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てっ</a:t>
            </a:r>
            <a:r>
              <a:rPr kumimoji="1" lang="en-US" altLang="ja-JP" sz="350" b="1" dirty="0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 </a:t>
            </a:r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てい</a:t>
            </a:r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5C8AA98F-5933-5DB8-88A4-5EF5DEC9FAA5}"/>
              </a:ext>
            </a:extLst>
          </p:cNvPr>
          <p:cNvSpPr txBox="1"/>
          <p:nvPr/>
        </p:nvSpPr>
        <p:spPr>
          <a:xfrm>
            <a:off x="1960615" y="3500078"/>
            <a:ext cx="53861" cy="89768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きび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006D40BD-69A9-3C23-F970-157ECAD01887}"/>
              </a:ext>
            </a:extLst>
          </p:cNvPr>
          <p:cNvSpPr txBox="1"/>
          <p:nvPr/>
        </p:nvSpPr>
        <p:spPr>
          <a:xfrm>
            <a:off x="1960615" y="3838397"/>
            <a:ext cx="53861" cy="179536"/>
          </a:xfrm>
          <a:prstGeom prst="rect">
            <a:avLst/>
          </a:prstGeom>
          <a:noFill/>
        </p:spPr>
        <p:txBody>
          <a:bodyPr vert="eaVert" wrap="none" lIns="0" tIns="0" rIns="0" bIns="0" rtlCol="0">
            <a:spAutoFit/>
          </a:bodyPr>
          <a:lstStyle/>
          <a:p>
            <a:r>
              <a:rPr kumimoji="1" lang="ja-JP" altLang="en-US" sz="350" b="1">
                <a:solidFill>
                  <a:srgbClr val="FF0000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かん　り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46DBB4D-15FB-FD93-5F8E-2998E47CAF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95532" y="5036700"/>
            <a:ext cx="409543" cy="40954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97A7EDFA-5DBF-D5CA-50E8-B5C29AABAB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8874" y="5311512"/>
            <a:ext cx="519947" cy="327865"/>
          </a:xfrm>
          <a:prstGeom prst="rect">
            <a:avLst/>
          </a:prstGeom>
        </p:spPr>
      </p:pic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E00B67BA-97A5-6013-A8AC-E2A7060AADE7}"/>
              </a:ext>
            </a:extLst>
          </p:cNvPr>
          <p:cNvGrpSpPr/>
          <p:nvPr/>
        </p:nvGrpSpPr>
        <p:grpSpPr>
          <a:xfrm>
            <a:off x="7395550" y="707782"/>
            <a:ext cx="1059411" cy="289184"/>
            <a:chOff x="7434295" y="707782"/>
            <a:chExt cx="1059411" cy="289184"/>
          </a:xfrm>
        </p:grpSpPr>
        <p:sp>
          <p:nvSpPr>
            <p:cNvPr id="7" name="組">
              <a:extLst>
                <a:ext uri="{FF2B5EF4-FFF2-40B4-BE49-F238E27FC236}">
                  <a16:creationId xmlns:a16="http://schemas.microsoft.com/office/drawing/2014/main" id="{34D3CF64-8F9E-FC69-7A10-2F5CC0459960}"/>
                </a:ext>
              </a:extLst>
            </p:cNvPr>
            <p:cNvSpPr txBox="1"/>
            <p:nvPr/>
          </p:nvSpPr>
          <p:spPr>
            <a:xfrm>
              <a:off x="7859512" y="752690"/>
              <a:ext cx="213499" cy="24427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9517" tIns="29517" rIns="29517" bIns="29517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游ゴシック体 ミディアム"/>
                  <a:ea typeface="游ゴシック体 ミディアム"/>
                  <a:cs typeface="游ゴシック体 ミディアム"/>
                  <a:sym typeface="游ゴシック体 ミディアム"/>
                </a:defRPr>
              </a:lvl1pPr>
            </a:lstStyle>
            <a:p>
              <a:r>
                <a:rPr sz="1200" b="1" dirty="0" err="1">
                  <a:solidFill>
                    <a:srgbClr val="000066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組</a:t>
              </a:r>
              <a:endParaRPr sz="12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  <p:sp>
          <p:nvSpPr>
            <p:cNvPr id="8" name="名前">
              <a:extLst>
                <a:ext uri="{FF2B5EF4-FFF2-40B4-BE49-F238E27FC236}">
                  <a16:creationId xmlns:a16="http://schemas.microsoft.com/office/drawing/2014/main" id="{EFF5FF44-D030-E9C0-B8E0-B95D2E6C6DD4}"/>
                </a:ext>
              </a:extLst>
            </p:cNvPr>
            <p:cNvSpPr txBox="1"/>
            <p:nvPr/>
          </p:nvSpPr>
          <p:spPr>
            <a:xfrm>
              <a:off x="8126319" y="752690"/>
              <a:ext cx="367387" cy="24427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9517" tIns="29517" rIns="29517" bIns="29517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游ゴシック体 ミディアム"/>
                  <a:ea typeface="游ゴシック体 ミディアム"/>
                  <a:cs typeface="游ゴシック体 ミディアム"/>
                  <a:sym typeface="游ゴシック体 ミディアム"/>
                </a:defRPr>
              </a:lvl1pPr>
            </a:lstStyle>
            <a:p>
              <a:r>
                <a:rPr sz="1200" b="1" dirty="0" err="1">
                  <a:solidFill>
                    <a:srgbClr val="000066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名前</a:t>
              </a:r>
              <a:endParaRPr sz="12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  <p:sp>
          <p:nvSpPr>
            <p:cNvPr id="9" name="年">
              <a:extLst>
                <a:ext uri="{FF2B5EF4-FFF2-40B4-BE49-F238E27FC236}">
                  <a16:creationId xmlns:a16="http://schemas.microsoft.com/office/drawing/2014/main" id="{174AEE78-DFF3-5B52-38F2-6DB1B115C577}"/>
                </a:ext>
              </a:extLst>
            </p:cNvPr>
            <p:cNvSpPr txBox="1"/>
            <p:nvPr/>
          </p:nvSpPr>
          <p:spPr>
            <a:xfrm>
              <a:off x="7434295" y="752690"/>
              <a:ext cx="213499" cy="24427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9517" tIns="29517" rIns="29517" bIns="29517" anchor="ctr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游ゴシック体 ミディアム"/>
                  <a:ea typeface="游ゴシック体 ミディアム"/>
                  <a:cs typeface="游ゴシック体 ミディアム"/>
                  <a:sym typeface="游ゴシック体 ミディアム"/>
                </a:defRPr>
              </a:lvl1pPr>
            </a:lstStyle>
            <a:p>
              <a:r>
                <a:rPr sz="1200" b="1" dirty="0" err="1">
                  <a:solidFill>
                    <a:srgbClr val="000066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年</a:t>
              </a:r>
              <a:endParaRPr sz="1200" b="1" dirty="0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68A9AC0C-8AA9-E555-4C22-64ECB0C7D46F}"/>
                </a:ext>
              </a:extLst>
            </p:cNvPr>
            <p:cNvSpPr txBox="1"/>
            <p:nvPr/>
          </p:nvSpPr>
          <p:spPr>
            <a:xfrm>
              <a:off x="7467885" y="714313"/>
              <a:ext cx="141064" cy="846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550" b="1">
                  <a:solidFill>
                    <a:srgbClr val="002060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ねん</a:t>
              </a:r>
              <a:endParaRPr kumimoji="1" lang="ja-JP" altLang="en-US" sz="550" b="1"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2FA9330F-40D6-140F-2655-A085317A8473}"/>
                </a:ext>
              </a:extLst>
            </p:cNvPr>
            <p:cNvSpPr txBox="1"/>
            <p:nvPr/>
          </p:nvSpPr>
          <p:spPr>
            <a:xfrm>
              <a:off x="8194996" y="707782"/>
              <a:ext cx="211596" cy="846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550" b="1">
                  <a:solidFill>
                    <a:srgbClr val="002060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なまえ</a:t>
              </a:r>
              <a:endParaRPr kumimoji="1" lang="ja-JP" altLang="en-US" sz="550" b="1"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7F003A9B-0909-C713-4790-32345F9329D4}"/>
                </a:ext>
              </a:extLst>
            </p:cNvPr>
            <p:cNvSpPr txBox="1"/>
            <p:nvPr/>
          </p:nvSpPr>
          <p:spPr>
            <a:xfrm>
              <a:off x="7887173" y="714313"/>
              <a:ext cx="141064" cy="846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ja-JP" altLang="en-US" sz="550" b="1">
                  <a:solidFill>
                    <a:srgbClr val="002060"/>
                  </a:solidFill>
                  <a:latin typeface="VDL-V7MaruGothic B" panose="020B0500000000000000" pitchFamily="34" charset="-128"/>
                  <a:ea typeface="VDL-V7MaruGothic B" panose="020B0500000000000000" pitchFamily="34" charset="-128"/>
                </a:rPr>
                <a:t>くみ</a:t>
              </a:r>
              <a:endParaRPr kumimoji="1" lang="ja-JP" altLang="en-US" sz="550" b="1">
                <a:latin typeface="VDL-V7MaruGothic B" panose="020B0500000000000000" pitchFamily="34" charset="-128"/>
                <a:ea typeface="VDL-V7MaruGothic B" panose="020B0500000000000000" pitchFamily="34" charset="-128"/>
              </a:endParaRPr>
            </a:p>
          </p:txBody>
        </p:sp>
      </p:grpSp>
      <p:pic>
        <p:nvPicPr>
          <p:cNvPr id="69" name="図 68">
            <a:extLst>
              <a:ext uri="{FF2B5EF4-FFF2-40B4-BE49-F238E27FC236}">
                <a16:creationId xmlns:a16="http://schemas.microsoft.com/office/drawing/2014/main" id="{A6BBCABB-7D6C-3EBA-5D1E-03EB0B4182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0" y="1078951"/>
            <a:ext cx="651620" cy="65162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89BD76B9-8553-EB9A-9962-1B317B9E96C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4666" y="5639377"/>
            <a:ext cx="570799" cy="570799"/>
          </a:xfrm>
          <a:prstGeom prst="rect">
            <a:avLst/>
          </a:prstGeom>
        </p:spPr>
      </p:pic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DFF37949-8E81-8A7C-B3DB-1EB82A7B734D}"/>
              </a:ext>
            </a:extLst>
          </p:cNvPr>
          <p:cNvSpPr txBox="1"/>
          <p:nvPr/>
        </p:nvSpPr>
        <p:spPr>
          <a:xfrm>
            <a:off x="5921270" y="2725825"/>
            <a:ext cx="352661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こうじょう</a:t>
            </a: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BADB9A53-859E-93D5-55E4-296EA00E4318}"/>
              </a:ext>
            </a:extLst>
          </p:cNvPr>
          <p:cNvSpPr txBox="1"/>
          <p:nvPr/>
        </p:nvSpPr>
        <p:spPr>
          <a:xfrm>
            <a:off x="6880516" y="2725825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と</a:t>
            </a: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B8AD3670-69D4-94FB-DAE4-E58D755415E0}"/>
              </a:ext>
            </a:extLst>
          </p:cNvPr>
          <p:cNvSpPr txBox="1"/>
          <p:nvPr/>
        </p:nvSpPr>
        <p:spPr>
          <a:xfrm>
            <a:off x="7202064" y="2725825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く</a:t>
            </a: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DDE632EB-0CAB-0326-A47B-0AEF52758FE6}"/>
              </a:ext>
            </a:extLst>
          </p:cNvPr>
          <p:cNvSpPr txBox="1"/>
          <p:nvPr/>
        </p:nvSpPr>
        <p:spPr>
          <a:xfrm>
            <a:off x="1129461" y="1233079"/>
            <a:ext cx="4224528" cy="233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この自由研究に取り組もうと思ったきっかけ</a:t>
            </a:r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74406175-9F56-20D7-0DB2-128137591C94}"/>
              </a:ext>
            </a:extLst>
          </p:cNvPr>
          <p:cNvSpPr txBox="1"/>
          <p:nvPr/>
        </p:nvSpPr>
        <p:spPr>
          <a:xfrm>
            <a:off x="1492609" y="1210466"/>
            <a:ext cx="19236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じゆう</a:t>
            </a: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314C1F8E-1EE3-64EE-C00B-D9111E83EAAE}"/>
              </a:ext>
            </a:extLst>
          </p:cNvPr>
          <p:cNvSpPr txBox="1"/>
          <p:nvPr/>
        </p:nvSpPr>
        <p:spPr>
          <a:xfrm>
            <a:off x="1733772" y="1210466"/>
            <a:ext cx="320601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けんきゅう</a:t>
            </a:r>
          </a:p>
        </p:txBody>
      </p: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561E9A89-DD98-217B-F4C1-23A1080C962D}"/>
              </a:ext>
            </a:extLst>
          </p:cNvPr>
          <p:cNvSpPr txBox="1"/>
          <p:nvPr/>
        </p:nvSpPr>
        <p:spPr>
          <a:xfrm>
            <a:off x="2231165" y="1210466"/>
            <a:ext cx="6412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と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B3C0D107-A752-46B6-C079-5D3BC4F754A1}"/>
              </a:ext>
            </a:extLst>
          </p:cNvPr>
          <p:cNvSpPr txBox="1"/>
          <p:nvPr/>
        </p:nvSpPr>
        <p:spPr>
          <a:xfrm>
            <a:off x="2537638" y="1210466"/>
            <a:ext cx="6412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く</a:t>
            </a:r>
          </a:p>
        </p:txBody>
      </p:sp>
      <p:sp>
        <p:nvSpPr>
          <p:cNvPr id="203" name="テキスト ボックス 202">
            <a:extLst>
              <a:ext uri="{FF2B5EF4-FFF2-40B4-BE49-F238E27FC236}">
                <a16:creationId xmlns:a16="http://schemas.microsoft.com/office/drawing/2014/main" id="{044F81B8-FA3E-3366-C3DA-87BAB3A3E727}"/>
              </a:ext>
            </a:extLst>
          </p:cNvPr>
          <p:cNvSpPr txBox="1"/>
          <p:nvPr/>
        </p:nvSpPr>
        <p:spPr>
          <a:xfrm>
            <a:off x="3115843" y="1210466"/>
            <a:ext cx="128240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50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おも</a:t>
            </a:r>
          </a:p>
        </p:txBody>
      </p:sp>
      <p:sp>
        <p:nvSpPr>
          <p:cNvPr id="204" name="角丸四角形 203">
            <a:extLst>
              <a:ext uri="{FF2B5EF4-FFF2-40B4-BE49-F238E27FC236}">
                <a16:creationId xmlns:a16="http://schemas.microsoft.com/office/drawing/2014/main" id="{362CA25A-E0F0-D7BF-A110-204B9DCD72D2}"/>
              </a:ext>
            </a:extLst>
          </p:cNvPr>
          <p:cNvSpPr/>
          <p:nvPr/>
        </p:nvSpPr>
        <p:spPr>
          <a:xfrm>
            <a:off x="2688714" y="2746304"/>
            <a:ext cx="1639856" cy="2572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三角形 204">
            <a:extLst>
              <a:ext uri="{FF2B5EF4-FFF2-40B4-BE49-F238E27FC236}">
                <a16:creationId xmlns:a16="http://schemas.microsoft.com/office/drawing/2014/main" id="{079ED964-8CDF-81C2-8438-A9C1FE21FD9D}"/>
              </a:ext>
            </a:extLst>
          </p:cNvPr>
          <p:cNvSpPr/>
          <p:nvPr/>
        </p:nvSpPr>
        <p:spPr>
          <a:xfrm>
            <a:off x="3229975" y="2694442"/>
            <a:ext cx="150908" cy="12738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D929FD55-584E-CF9B-5604-D2B4E0573382}"/>
              </a:ext>
            </a:extLst>
          </p:cNvPr>
          <p:cNvSpPr txBox="1"/>
          <p:nvPr/>
        </p:nvSpPr>
        <p:spPr>
          <a:xfrm>
            <a:off x="2727170" y="2807451"/>
            <a:ext cx="1601400" cy="155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80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これは世界</a:t>
            </a:r>
            <a:r>
              <a:rPr lang="en-US" altLang="ja-JP" sz="800" b="1" dirty="0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NO.1</a:t>
            </a:r>
            <a:r>
              <a:rPr lang="ja-JP" altLang="en-US" sz="80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の数字なんだよ！</a:t>
            </a:r>
            <a:endParaRPr lang="ja-JP" altLang="en-US" sz="800" b="1" dirty="0">
              <a:solidFill>
                <a:schemeClr val="bg1"/>
              </a:solidFill>
              <a:highlight>
                <a:srgbClr val="FFFF00"/>
              </a:highlight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199F38D-ADEE-798D-B3B4-67BF7F5576E4}"/>
              </a:ext>
            </a:extLst>
          </p:cNvPr>
          <p:cNvSpPr txBox="1"/>
          <p:nvPr/>
        </p:nvSpPr>
        <p:spPr>
          <a:xfrm>
            <a:off x="3058927" y="2788264"/>
            <a:ext cx="134652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せかい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8A74AC49-EBAC-3565-C74F-98DB0D4B4B8F}"/>
              </a:ext>
            </a:extLst>
          </p:cNvPr>
          <p:cNvSpPr txBox="1"/>
          <p:nvPr/>
        </p:nvSpPr>
        <p:spPr>
          <a:xfrm>
            <a:off x="3616610" y="2788264"/>
            <a:ext cx="134652" cy="538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350" b="1">
                <a:solidFill>
                  <a:schemeClr val="bg1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すうじ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ECED9D50-D473-0D20-48D3-38365764BA60}"/>
              </a:ext>
            </a:extLst>
          </p:cNvPr>
          <p:cNvSpPr txBox="1"/>
          <p:nvPr/>
        </p:nvSpPr>
        <p:spPr>
          <a:xfrm>
            <a:off x="7807681" y="4237991"/>
            <a:ext cx="70532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く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EC791991-AF1D-B804-866C-94AD93687066}"/>
              </a:ext>
            </a:extLst>
          </p:cNvPr>
          <p:cNvSpPr txBox="1"/>
          <p:nvPr/>
        </p:nvSpPr>
        <p:spPr>
          <a:xfrm>
            <a:off x="8201527" y="4237991"/>
            <a:ext cx="352661" cy="846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550" b="1">
                <a:solidFill>
                  <a:srgbClr val="000066"/>
                </a:solidFill>
                <a:latin typeface="VDL-V7MaruGothic B" panose="020B0500000000000000" pitchFamily="34" charset="-128"/>
                <a:ea typeface="VDL-V7MaruGothic B" panose="020B0500000000000000" pitchFamily="34" charset="-128"/>
              </a:rPr>
              <a:t>しょくひん</a:t>
            </a:r>
            <a:endParaRPr kumimoji="1" lang="ja-JP" altLang="en-US" sz="550" b="1">
              <a:solidFill>
                <a:srgbClr val="000066"/>
              </a:solidFill>
              <a:latin typeface="VDL-V7MaruGothic B" panose="020B0500000000000000" pitchFamily="34" charset="-128"/>
              <a:ea typeface="VDL-V7MaruGothic B" panose="020B05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2702717-45E3-D8B3-CFE5-D6519286218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16021" y="3291045"/>
            <a:ext cx="1272999" cy="12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284</Words>
  <Application>Microsoft Office PowerPoint</Application>
  <PresentationFormat>A4 210 x 297 mm</PresentationFormat>
  <Paragraphs>95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FOT-CezanneBokutoh Pro B</vt:lpstr>
      <vt:lpstr>VDL-V7MaruGothic 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カモンハウス事務局</dc:creator>
  <cp:keywords/>
  <dc:description/>
  <cp:lastModifiedBy/>
  <cp:revision>1</cp:revision>
  <dcterms:created xsi:type="dcterms:W3CDTF">2022-08-08T10:14:39Z</dcterms:created>
  <dcterms:modified xsi:type="dcterms:W3CDTF">2022-08-08T10:18:29Z</dcterms:modified>
  <cp:category/>
</cp:coreProperties>
</file>